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do" charset="1" panose="02020600000000000000"/>
      <p:regular r:id="rId10"/>
    </p:embeddedFont>
    <p:embeddedFont>
      <p:font typeface="Cardo Bold" charset="1" panose="02020804080000020003"/>
      <p:regular r:id="rId11"/>
    </p:embeddedFont>
    <p:embeddedFont>
      <p:font typeface="Cardo Italics" charset="1" panose="02020600000000000000"/>
      <p:regular r:id="rId12"/>
    </p:embeddedFont>
    <p:embeddedFont>
      <p:font typeface="Canva Sans 2" charset="1" panose="020B0503030501040103"/>
      <p:regular r:id="rId13"/>
    </p:embeddedFont>
    <p:embeddedFont>
      <p:font typeface="Canva Sans 2 Bold" charset="1" panose="020B0803030501040103"/>
      <p:regular r:id="rId14"/>
    </p:embeddedFont>
    <p:embeddedFont>
      <p:font typeface="Canva Sans 2 Italics" charset="1" panose="020B0503030501040103"/>
      <p:regular r:id="rId15"/>
    </p:embeddedFont>
    <p:embeddedFont>
      <p:font typeface="Canva Sans 2 Bold Italics" charset="1" panose="020B0803030501040103"/>
      <p:regular r:id="rId16"/>
    </p:embeddedFont>
    <p:embeddedFont>
      <p:font typeface="Canva Sans 1" charset="1" panose="020B0503030501040103"/>
      <p:regular r:id="rId17"/>
    </p:embeddedFont>
    <p:embeddedFont>
      <p:font typeface="Canva Sans 1 Bold" charset="1" panose="020B0803030501040103"/>
      <p:regular r:id="rId18"/>
    </p:embeddedFont>
    <p:embeddedFont>
      <p:font typeface="Canva Sans 1 Italics" charset="1" panose="020B0503030501040103"/>
      <p:regular r:id="rId19"/>
    </p:embeddedFont>
    <p:embeddedFont>
      <p:font typeface="Canva Sans 1 Bold Italics" charset="1" panose="020B0803030501040103"/>
      <p:regular r:id="rId20"/>
    </p:embeddedFont>
    <p:embeddedFont>
      <p:font typeface="Didact Gothic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15" Target="../media/image65.png" Type="http://schemas.openxmlformats.org/officeDocument/2006/relationships/image"/><Relationship Id="rId16" Target="../media/image66.svg" Type="http://schemas.openxmlformats.org/officeDocument/2006/relationships/image"/><Relationship Id="rId17" Target="../media/image67.png" Type="http://schemas.openxmlformats.org/officeDocument/2006/relationships/image"/><Relationship Id="rId18" Target="../media/image68.svg" Type="http://schemas.openxmlformats.org/officeDocument/2006/relationships/image"/><Relationship Id="rId19" Target="../media/image69.png" Type="http://schemas.openxmlformats.org/officeDocument/2006/relationships/image"/><Relationship Id="rId2" Target="../media/image54.png" Type="http://schemas.openxmlformats.org/officeDocument/2006/relationships/image"/><Relationship Id="rId20" Target="../media/image70.svg" Type="http://schemas.openxmlformats.org/officeDocument/2006/relationships/image"/><Relationship Id="rId21" Target="../media/image71.jpeg" Type="http://schemas.openxmlformats.org/officeDocument/2006/relationships/image"/><Relationship Id="rId3" Target="../media/image5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83.jpeg" Type="http://schemas.openxmlformats.org/officeDocument/2006/relationships/image"/><Relationship Id="rId6" Target="../media/VAFiDrw6pfI.mp4" Type="http://schemas.openxmlformats.org/officeDocument/2006/relationships/video"/><Relationship Id="rId7" Target="../media/VAFiDrw6pfI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94.svg" Type="http://schemas.openxmlformats.org/officeDocument/2006/relationships/image"/><Relationship Id="rId5" Target="../media/image95.png" Type="http://schemas.openxmlformats.org/officeDocument/2006/relationships/image"/><Relationship Id="rId6" Target="../media/image96.svg" Type="http://schemas.openxmlformats.org/officeDocument/2006/relationships/image"/><Relationship Id="rId7" Target="../media/image97.png" Type="http://schemas.openxmlformats.org/officeDocument/2006/relationships/image"/><Relationship Id="rId8" Target="../media/image98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17.png" Type="http://schemas.openxmlformats.org/officeDocument/2006/relationships/image"/><Relationship Id="rId18" Target="../media/image18.svg" Type="http://schemas.openxmlformats.org/officeDocument/2006/relationships/image"/><Relationship Id="rId19" Target="../media/image19.png" Type="http://schemas.openxmlformats.org/officeDocument/2006/relationships/image"/><Relationship Id="rId2" Target="../media/image2.png" Type="http://schemas.openxmlformats.org/officeDocument/2006/relationships/image"/><Relationship Id="rId20" Target="../media/image20.sv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21.jpeg" Type="http://schemas.openxmlformats.org/officeDocument/2006/relationships/image"/><Relationship Id="rId6" Target="../media/VAFiDg2mMrQ.mp4" Type="http://schemas.openxmlformats.org/officeDocument/2006/relationships/video"/><Relationship Id="rId7" Target="../media/VAFiDg2mMrQ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jpeg" Type="http://schemas.openxmlformats.org/officeDocument/2006/relationships/image"/><Relationship Id="rId17" Target="../media/image47.jpeg" Type="http://schemas.openxmlformats.org/officeDocument/2006/relationships/image"/><Relationship Id="rId18" Target="../media/image48.jpeg" Type="http://schemas.openxmlformats.org/officeDocument/2006/relationships/image"/><Relationship Id="rId19" Target="../media/image49.jpeg" Type="http://schemas.openxmlformats.org/officeDocument/2006/relationships/image"/><Relationship Id="rId2" Target="../media/image36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3" Target="../media/image37.svg" Type="http://schemas.openxmlformats.org/officeDocument/2006/relationships/image"/><Relationship Id="rId4" Target="https://docs.google.com/forms/d/1o7bDMDKkMmvS4tVFKGEt5aEQ-T6FGgtNg7gcw6LK9Nw/edit" TargetMode="External" Type="http://schemas.openxmlformats.org/officeDocument/2006/relationships/hyperlink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38.jpe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46.jpeg" Type="http://schemas.openxmlformats.org/officeDocument/2006/relationships/image"/><Relationship Id="rId6" Target="../media/image39.png" Type="http://schemas.openxmlformats.org/officeDocument/2006/relationships/image"/><Relationship Id="rId7" Target="../media/image52.png" Type="http://schemas.openxmlformats.org/officeDocument/2006/relationships/image"/><Relationship Id="rId8" Target="../media/image53.jpe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4.pn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3" Target="../media/image5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56.jpe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33" t="0" r="3333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29979" y="603398"/>
            <a:ext cx="17028042" cy="9080205"/>
            <a:chOff x="0" y="0"/>
            <a:chExt cx="20610072" cy="109903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0610072" cy="10990323"/>
            </a:xfrm>
            <a:custGeom>
              <a:avLst/>
              <a:gdLst/>
              <a:ahLst/>
              <a:cxnLst/>
              <a:rect r="r" b="b" t="t" l="l"/>
              <a:pathLst>
                <a:path h="10990323" w="20610072">
                  <a:moveTo>
                    <a:pt x="20610072" y="279400"/>
                  </a:moveTo>
                  <a:lnTo>
                    <a:pt x="20610072" y="0"/>
                  </a:lnTo>
                  <a:lnTo>
                    <a:pt x="0" y="0"/>
                  </a:lnTo>
                  <a:lnTo>
                    <a:pt x="0" y="10990323"/>
                  </a:lnTo>
                  <a:lnTo>
                    <a:pt x="20610072" y="10990323"/>
                  </a:lnTo>
                  <a:lnTo>
                    <a:pt x="20610072" y="279400"/>
                  </a:lnTo>
                  <a:close/>
                  <a:moveTo>
                    <a:pt x="20531333" y="279400"/>
                  </a:moveTo>
                  <a:lnTo>
                    <a:pt x="20531333" y="10911583"/>
                  </a:lnTo>
                  <a:lnTo>
                    <a:pt x="78740" y="10911583"/>
                  </a:lnTo>
                  <a:lnTo>
                    <a:pt x="78740" y="78740"/>
                  </a:lnTo>
                  <a:lnTo>
                    <a:pt x="20531333" y="78740"/>
                  </a:lnTo>
                  <a:lnTo>
                    <a:pt x="20531333" y="279400"/>
                  </a:lnTo>
                  <a:close/>
                </a:path>
              </a:pathLst>
            </a:custGeom>
            <a:solidFill>
              <a:srgbClr val="F9F7DC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139" y="1443027"/>
            <a:ext cx="7817234" cy="8207071"/>
            <a:chOff x="0" y="0"/>
            <a:chExt cx="2058860" cy="21615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058860" cy="2161533"/>
            </a:xfrm>
            <a:custGeom>
              <a:avLst/>
              <a:gdLst/>
              <a:ahLst/>
              <a:cxnLst/>
              <a:rect r="r" b="b" t="t" l="l"/>
              <a:pathLst>
                <a:path h="2161533" w="2058860">
                  <a:moveTo>
                    <a:pt x="0" y="0"/>
                  </a:moveTo>
                  <a:lnTo>
                    <a:pt x="2058860" y="0"/>
                  </a:lnTo>
                  <a:lnTo>
                    <a:pt x="2058860" y="2161533"/>
                  </a:lnTo>
                  <a:lnTo>
                    <a:pt x="0" y="2161533"/>
                  </a:lnTo>
                  <a:close/>
                </a:path>
              </a:pathLst>
            </a:custGeom>
            <a:solidFill>
              <a:srgbClr val="FFE2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230" y="151870"/>
            <a:ext cx="17879539" cy="9780494"/>
            <a:chOff x="0" y="0"/>
            <a:chExt cx="19961571" cy="1091941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9961571" cy="10919410"/>
            </a:xfrm>
            <a:custGeom>
              <a:avLst/>
              <a:gdLst/>
              <a:ahLst/>
              <a:cxnLst/>
              <a:rect r="r" b="b" t="t" l="l"/>
              <a:pathLst>
                <a:path h="10919410" w="19961571">
                  <a:moveTo>
                    <a:pt x="19961571" y="279400"/>
                  </a:moveTo>
                  <a:lnTo>
                    <a:pt x="19961571" y="0"/>
                  </a:lnTo>
                  <a:lnTo>
                    <a:pt x="0" y="0"/>
                  </a:lnTo>
                  <a:lnTo>
                    <a:pt x="0" y="10919410"/>
                  </a:lnTo>
                  <a:lnTo>
                    <a:pt x="19961571" y="10919410"/>
                  </a:lnTo>
                  <a:lnTo>
                    <a:pt x="19961571" y="279400"/>
                  </a:lnTo>
                  <a:close/>
                  <a:moveTo>
                    <a:pt x="19882831" y="279400"/>
                  </a:moveTo>
                  <a:lnTo>
                    <a:pt x="19882831" y="10840670"/>
                  </a:lnTo>
                  <a:lnTo>
                    <a:pt x="78740" y="10840670"/>
                  </a:lnTo>
                  <a:lnTo>
                    <a:pt x="78740" y="78740"/>
                  </a:lnTo>
                  <a:lnTo>
                    <a:pt x="19882831" y="78740"/>
                  </a:lnTo>
                  <a:lnTo>
                    <a:pt x="1988283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727511" y="5259710"/>
            <a:ext cx="8156580" cy="2956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638611" y="47095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User Persona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721133" y="100965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97992" y="1443027"/>
            <a:ext cx="7817234" cy="8207071"/>
            <a:chOff x="0" y="0"/>
            <a:chExt cx="2058860" cy="2161533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058860" cy="2161533"/>
            </a:xfrm>
            <a:custGeom>
              <a:avLst/>
              <a:gdLst/>
              <a:ahLst/>
              <a:cxnLst/>
              <a:rect r="r" b="b" t="t" l="l"/>
              <a:pathLst>
                <a:path h="2161533" w="2058860">
                  <a:moveTo>
                    <a:pt x="0" y="0"/>
                  </a:moveTo>
                  <a:lnTo>
                    <a:pt x="2058860" y="0"/>
                  </a:lnTo>
                  <a:lnTo>
                    <a:pt x="2058860" y="2161533"/>
                  </a:lnTo>
                  <a:lnTo>
                    <a:pt x="0" y="2161533"/>
                  </a:lnTo>
                  <a:close/>
                </a:path>
              </a:pathLst>
            </a:custGeom>
            <a:solidFill>
              <a:srgbClr val="FFE2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27967" y="2205647"/>
            <a:ext cx="279701" cy="78890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0461" y="2260594"/>
            <a:ext cx="798833" cy="67900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10861" y="3759993"/>
            <a:ext cx="806315" cy="79898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4573" y="3856845"/>
            <a:ext cx="693298" cy="69329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4573" y="5254993"/>
            <a:ext cx="635762" cy="63576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90961" y="6595605"/>
            <a:ext cx="674012" cy="96287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29700" y="8263329"/>
            <a:ext cx="818171" cy="70669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rcRect l="37821" t="1367" r="5985" b="0"/>
          <a:stretch>
            <a:fillRect/>
          </a:stretch>
        </p:blipFill>
        <p:spPr>
          <a:xfrm flipH="false" flipV="false" rot="0">
            <a:off x="729409" y="1443027"/>
            <a:ext cx="7728528" cy="8207071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-5278952" y="4674403"/>
            <a:ext cx="7980741" cy="107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903" indent="-355451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292" spc="-82" u="none">
                <a:solidFill>
                  <a:srgbClr val="763C00"/>
                </a:solidFill>
                <a:latin typeface="Cardo"/>
              </a:rPr>
              <a:t>Name: Anna Mathews</a:t>
            </a:r>
          </a:p>
          <a:p>
            <a:pPr algn="l" marL="710903" indent="-355451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38135" y="7333904"/>
            <a:ext cx="2937941" cy="19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4093" spc="-102">
                <a:solidFill>
                  <a:srgbClr val="56AEFF"/>
                </a:solidFill>
                <a:latin typeface="Cardo Bold"/>
              </a:rPr>
              <a:t>John, 33</a:t>
            </a:r>
          </a:p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sz="4093" spc="-102">
                <a:solidFill>
                  <a:srgbClr val="56AEFF"/>
                </a:solidFill>
                <a:latin typeface="Cardo Bold"/>
              </a:rPr>
              <a:t>Data Scientist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93470" y="2290340"/>
            <a:ext cx="792718" cy="59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711" spc="-92">
                <a:solidFill>
                  <a:srgbClr val="000000"/>
                </a:solidFill>
                <a:latin typeface="Cardo Bold"/>
              </a:rPr>
              <a:t>6'2''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93470" y="3641589"/>
            <a:ext cx="1558647" cy="150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Shy,</a:t>
            </a:r>
          </a:p>
          <a:p>
            <a:pPr algn="ctr">
              <a:lnSpc>
                <a:spcPts val="3982"/>
              </a:lnSpc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Introvert</a:t>
            </a:r>
          </a:p>
          <a:p>
            <a:pPr algn="ctr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176938" y="3837795"/>
            <a:ext cx="2048828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Life Partner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76938" y="2389019"/>
            <a:ext cx="3130630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Google,NewYork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59094" y="5256343"/>
            <a:ext cx="4509849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Reading, Movies, Football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33759" y="6636453"/>
            <a:ext cx="5774029" cy="92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7"/>
              </a:lnSpc>
            </a:pPr>
            <a:r>
              <a:rPr lang="en-US" sz="2872" spc="-71">
                <a:solidFill>
                  <a:srgbClr val="000000"/>
                </a:solidFill>
                <a:latin typeface="Cardo Bold"/>
              </a:rPr>
              <a:t>Difficulty continuing conversations </a:t>
            </a:r>
          </a:p>
          <a:p>
            <a:pPr>
              <a:lnSpc>
                <a:spcPts val="3677"/>
              </a:lnSpc>
              <a:spcBef>
                <a:spcPct val="0"/>
              </a:spcBef>
            </a:pPr>
            <a:r>
              <a:rPr lang="en-US" sz="2872" spc="-71">
                <a:solidFill>
                  <a:srgbClr val="000000"/>
                </a:solidFill>
                <a:latin typeface="Cardo Bold"/>
              </a:rPr>
              <a:t>on Bumble!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0835" y="8173140"/>
            <a:ext cx="6517124" cy="85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2"/>
              </a:lnSpc>
            </a:pPr>
            <a:r>
              <a:rPr lang="en-US" sz="2689" spc="-67">
                <a:solidFill>
                  <a:srgbClr val="000000"/>
                </a:solidFill>
                <a:latin typeface="Cardo Bold"/>
              </a:rPr>
              <a:t>Wishes for more creative outlets to connect </a:t>
            </a:r>
          </a:p>
          <a:p>
            <a:pPr>
              <a:lnSpc>
                <a:spcPts val="3442"/>
              </a:lnSpc>
              <a:spcBef>
                <a:spcPct val="0"/>
              </a:spcBef>
            </a:pPr>
            <a:r>
              <a:rPr lang="en-US" sz="2689" spc="-67">
                <a:solidFill>
                  <a:srgbClr val="000000"/>
                </a:solidFill>
                <a:latin typeface="Cardo Bold"/>
              </a:rPr>
              <a:t>with matches.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289" y="134311"/>
            <a:ext cx="17535966" cy="10018377"/>
            <a:chOff x="0" y="0"/>
            <a:chExt cx="19577989" cy="1118499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577989" cy="11184995"/>
            </a:xfrm>
            <a:custGeom>
              <a:avLst/>
              <a:gdLst/>
              <a:ahLst/>
              <a:cxnLst/>
              <a:rect r="r" b="b" t="t" l="l"/>
              <a:pathLst>
                <a:path h="11184995" w="19577989">
                  <a:moveTo>
                    <a:pt x="19577989" y="279400"/>
                  </a:moveTo>
                  <a:lnTo>
                    <a:pt x="19577989" y="0"/>
                  </a:lnTo>
                  <a:lnTo>
                    <a:pt x="0" y="0"/>
                  </a:lnTo>
                  <a:lnTo>
                    <a:pt x="0" y="11184995"/>
                  </a:lnTo>
                  <a:lnTo>
                    <a:pt x="19577989" y="11184995"/>
                  </a:lnTo>
                  <a:lnTo>
                    <a:pt x="19577989" y="279400"/>
                  </a:lnTo>
                  <a:close/>
                  <a:moveTo>
                    <a:pt x="19499249" y="279400"/>
                  </a:moveTo>
                  <a:lnTo>
                    <a:pt x="19499249" y="11106255"/>
                  </a:lnTo>
                  <a:lnTo>
                    <a:pt x="78740" y="11106255"/>
                  </a:lnTo>
                  <a:lnTo>
                    <a:pt x="78740" y="78740"/>
                  </a:lnTo>
                  <a:lnTo>
                    <a:pt x="19499249" y="78740"/>
                  </a:lnTo>
                  <a:lnTo>
                    <a:pt x="19499249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3258517" y="1072158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51085" y="2283845"/>
            <a:ext cx="15932038" cy="57298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51085" y="4675207"/>
            <a:ext cx="15951066" cy="5466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12986" y="7175889"/>
            <a:ext cx="15970137" cy="1905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12963" y="2341292"/>
            <a:ext cx="57172" cy="4815548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164073" y="2264796"/>
            <a:ext cx="0" cy="4930277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3258517" y="2302763"/>
            <a:ext cx="0" cy="4892177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564219" y="2283919"/>
            <a:ext cx="19050" cy="4910946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960334" y="2302837"/>
            <a:ext cx="19050" cy="4892235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0593641" y="2302969"/>
            <a:ext cx="34028" cy="489197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944511" y="2302969"/>
            <a:ext cx="4071" cy="489197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5029483" y="2283845"/>
            <a:ext cx="0" cy="4892044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318914" y="5986276"/>
            <a:ext cx="1340238" cy="102345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7348" y="2560073"/>
            <a:ext cx="703370" cy="70337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5887" y="5839167"/>
            <a:ext cx="930651" cy="93065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14858" y="3809127"/>
            <a:ext cx="653944" cy="74311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0377" y="5729262"/>
            <a:ext cx="855588" cy="96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44198" y="2888982"/>
            <a:ext cx="939836" cy="88227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247203" y="143229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Customer Journey Mapping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32624" y="7609722"/>
            <a:ext cx="1992567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Start Swiping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4405" y="7609722"/>
            <a:ext cx="2166269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Open Bumble App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87141" y="7609722"/>
            <a:ext cx="1992567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Get Matched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41658" y="7609722"/>
            <a:ext cx="2157330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Start Conversations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60939" y="7609722"/>
            <a:ext cx="2157330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Online Games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67633" y="7609722"/>
            <a:ext cx="2157330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Be Real Snaps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48533" y="7609722"/>
            <a:ext cx="2157330" cy="34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sz="2136" spc="-53">
                <a:solidFill>
                  <a:srgbClr val="763C00"/>
                </a:solidFill>
                <a:latin typeface="Cardo"/>
              </a:rPr>
              <a:t>Date Ready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9183" y="4980614"/>
            <a:ext cx="1857689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Feeling Adventurous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2986" y="2886554"/>
            <a:ext cx="1857689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Feeling Bored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57668" y="4961270"/>
            <a:ext cx="1857689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Never Have I Ever?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44606" y="5027632"/>
            <a:ext cx="1857689" cy="42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Intentional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567502" y="2886554"/>
            <a:ext cx="1758592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Mindless Scrolling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15156" y="2672241"/>
            <a:ext cx="1857689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Hey, how's the weather?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186984" y="5027632"/>
            <a:ext cx="1857689" cy="42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Excited !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60189" y="4980614"/>
            <a:ext cx="1857689" cy="85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Show me the real YOU!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334283" y="2672241"/>
            <a:ext cx="1633858" cy="135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  <a:spcBef>
                <a:spcPct val="0"/>
              </a:spcBef>
            </a:pPr>
            <a:r>
              <a:rPr lang="en-US" sz="2113" spc="-52">
                <a:solidFill>
                  <a:srgbClr val="763C00"/>
                </a:solidFill>
                <a:latin typeface="Cardo"/>
              </a:rPr>
              <a:t>Anxious, Unsure of what I am getting into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57246" y="5228309"/>
            <a:ext cx="1857689" cy="128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I can beat you in Scrabble!</a:t>
            </a:r>
          </a:p>
        </p:txBody>
      </p:sp>
      <p:sp>
        <p:nvSpPr>
          <p:cNvPr name="TextBox 42" id="42"/>
          <p:cNvSpPr txBox="true"/>
          <p:nvPr/>
        </p:nvSpPr>
        <p:spPr>
          <a:xfrm rot="-5400000">
            <a:off x="-281170" y="5713227"/>
            <a:ext cx="2261352" cy="34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8"/>
              </a:lnSpc>
              <a:spcBef>
                <a:spcPct val="0"/>
              </a:spcBef>
            </a:pPr>
            <a:r>
              <a:rPr lang="en-US" sz="2146" spc="-53">
                <a:solidFill>
                  <a:srgbClr val="763C00"/>
                </a:solidFill>
                <a:latin typeface="Cardo"/>
              </a:rPr>
              <a:t>Enriched Experience</a:t>
            </a:r>
          </a:p>
        </p:txBody>
      </p:sp>
      <p:sp>
        <p:nvSpPr>
          <p:cNvPr name="TextBox 43" id="43"/>
          <p:cNvSpPr txBox="true"/>
          <p:nvPr/>
        </p:nvSpPr>
        <p:spPr>
          <a:xfrm rot="-5400000">
            <a:off x="-235796" y="3192137"/>
            <a:ext cx="2261352" cy="34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8"/>
              </a:lnSpc>
              <a:spcBef>
                <a:spcPct val="0"/>
              </a:spcBef>
            </a:pPr>
            <a:r>
              <a:rPr lang="en-US" sz="2146" spc="-53">
                <a:solidFill>
                  <a:srgbClr val="763C00"/>
                </a:solidFill>
                <a:latin typeface="Cardo"/>
              </a:rPr>
              <a:t>Poor Experience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10508" y="3301542"/>
            <a:ext cx="1857689" cy="128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sz="2684" spc="-67">
                <a:solidFill>
                  <a:srgbClr val="763C00"/>
                </a:solidFill>
                <a:latin typeface="Cardo"/>
              </a:rPr>
              <a:t>She's too good to be true.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32469" y="2708233"/>
            <a:ext cx="1610854" cy="110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9"/>
              </a:lnSpc>
              <a:spcBef>
                <a:spcPct val="0"/>
              </a:spcBef>
            </a:pPr>
            <a:r>
              <a:rPr lang="en-US" sz="2327" spc="-58">
                <a:solidFill>
                  <a:srgbClr val="763C00"/>
                </a:solidFill>
                <a:latin typeface="Cardo"/>
              </a:rPr>
              <a:t>Cliched Icebreaker Prompts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18942" y="6656786"/>
            <a:ext cx="1578458" cy="36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280" spc="-57">
                <a:solidFill>
                  <a:srgbClr val="1F2122"/>
                </a:solidFill>
                <a:latin typeface="Cardo Bold"/>
              </a:rPr>
              <a:t>Swipes Left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44198" y="5327092"/>
            <a:ext cx="939836" cy="8822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017" y="161174"/>
            <a:ext cx="17535966" cy="10018377"/>
            <a:chOff x="0" y="0"/>
            <a:chExt cx="19577989" cy="1118499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577989" cy="11184995"/>
            </a:xfrm>
            <a:custGeom>
              <a:avLst/>
              <a:gdLst/>
              <a:ahLst/>
              <a:cxnLst/>
              <a:rect r="r" b="b" t="t" l="l"/>
              <a:pathLst>
                <a:path h="11184995" w="19577989">
                  <a:moveTo>
                    <a:pt x="19577989" y="279400"/>
                  </a:moveTo>
                  <a:lnTo>
                    <a:pt x="19577989" y="0"/>
                  </a:lnTo>
                  <a:lnTo>
                    <a:pt x="0" y="0"/>
                  </a:lnTo>
                  <a:lnTo>
                    <a:pt x="0" y="11184995"/>
                  </a:lnTo>
                  <a:lnTo>
                    <a:pt x="19577989" y="11184995"/>
                  </a:lnTo>
                  <a:lnTo>
                    <a:pt x="19577989" y="279400"/>
                  </a:lnTo>
                  <a:close/>
                  <a:moveTo>
                    <a:pt x="19499249" y="279400"/>
                  </a:moveTo>
                  <a:lnTo>
                    <a:pt x="19499249" y="11106255"/>
                  </a:lnTo>
                  <a:lnTo>
                    <a:pt x="78740" y="11106255"/>
                  </a:lnTo>
                  <a:lnTo>
                    <a:pt x="78740" y="78740"/>
                  </a:lnTo>
                  <a:lnTo>
                    <a:pt x="19499249" y="78740"/>
                  </a:lnTo>
                  <a:lnTo>
                    <a:pt x="19499249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08614" y="886024"/>
            <a:ext cx="15481733" cy="8514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060" y="164268"/>
            <a:ext cx="17595880" cy="9958463"/>
            <a:chOff x="0" y="0"/>
            <a:chExt cx="19644880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644880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644880">
                  <a:moveTo>
                    <a:pt x="19644880" y="279400"/>
                  </a:moveTo>
                  <a:lnTo>
                    <a:pt x="19644880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644880" y="11118104"/>
                  </a:lnTo>
                  <a:lnTo>
                    <a:pt x="19644880" y="279400"/>
                  </a:lnTo>
                  <a:close/>
                  <a:moveTo>
                    <a:pt x="19566141" y="279400"/>
                  </a:moveTo>
                  <a:lnTo>
                    <a:pt x="19566141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566141" y="78740"/>
                  </a:lnTo>
                  <a:lnTo>
                    <a:pt x="1956614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89142" y="35086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Competitors Matrix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140760" y="102870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08534" y="4728318"/>
            <a:ext cx="548395" cy="5483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76134" y="3399647"/>
            <a:ext cx="724778" cy="8596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52490" y="6109308"/>
            <a:ext cx="1045688" cy="10456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1536" y="5238614"/>
            <a:ext cx="3776173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999" spc="-99">
                <a:solidFill>
                  <a:srgbClr val="C43C1E"/>
                </a:solidFill>
                <a:latin typeface="Cardo"/>
              </a:rPr>
              <a:t>Low Authenticity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1542" y="9220200"/>
            <a:ext cx="4864916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999" spc="-99">
                <a:solidFill>
                  <a:srgbClr val="C43C1E"/>
                </a:solidFill>
                <a:latin typeface="Cardo"/>
              </a:rPr>
              <a:t>Low User Engagement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00084" y="5238614"/>
            <a:ext cx="3776173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999" spc="-99">
                <a:solidFill>
                  <a:srgbClr val="C43C1E"/>
                </a:solidFill>
                <a:latin typeface="Cardo"/>
              </a:rPr>
              <a:t>High Authenticity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5697" y="1418070"/>
            <a:ext cx="5096607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999" spc="-99">
                <a:solidFill>
                  <a:srgbClr val="C43C1E"/>
                </a:solidFill>
                <a:latin typeface="Cardo"/>
              </a:rPr>
              <a:t>High User Engagement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897880" y="5561194"/>
            <a:ext cx="6492240" cy="0"/>
          </a:xfrm>
          <a:prstGeom prst="line">
            <a:avLst/>
          </a:prstGeom>
          <a:ln cap="flat" w="76200">
            <a:solidFill>
              <a:srgbClr val="C43C1E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9131042" y="2471688"/>
            <a:ext cx="12958" cy="6541523"/>
          </a:xfrm>
          <a:prstGeom prst="line">
            <a:avLst/>
          </a:prstGeom>
          <a:ln cap="flat" w="76200">
            <a:solidFill>
              <a:srgbClr val="C43C1E"/>
            </a:solidFill>
            <a:prstDash val="solid"/>
            <a:headEnd type="arrow" len="sm" w="med"/>
            <a:tailEnd type="arrow" len="sm" w="med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94946" y="3861011"/>
            <a:ext cx="723968" cy="72396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52099" y="2760413"/>
            <a:ext cx="703501" cy="92125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37307" t="10514" r="37307" b="50996"/>
          <a:stretch>
            <a:fillRect/>
          </a:stretch>
        </p:blipFill>
        <p:spPr>
          <a:xfrm flipH="false" flipV="false" rot="0">
            <a:off x="11898178" y="3058988"/>
            <a:ext cx="811343" cy="7704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18258" y="2422954"/>
            <a:ext cx="6841042" cy="6511245"/>
            <a:chOff x="0" y="0"/>
            <a:chExt cx="1801756" cy="171489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801756" cy="1714896"/>
            </a:xfrm>
            <a:custGeom>
              <a:avLst/>
              <a:gdLst/>
              <a:ahLst/>
              <a:cxnLst/>
              <a:rect r="r" b="b" t="t" l="l"/>
              <a:pathLst>
                <a:path h="1714896" w="1801756">
                  <a:moveTo>
                    <a:pt x="0" y="0"/>
                  </a:moveTo>
                  <a:lnTo>
                    <a:pt x="1801756" y="0"/>
                  </a:lnTo>
                  <a:lnTo>
                    <a:pt x="1801756" y="1714896"/>
                  </a:lnTo>
                  <a:lnTo>
                    <a:pt x="0" y="1714896"/>
                  </a:lnTo>
                  <a:close/>
                </a:path>
              </a:pathLst>
            </a:custGeom>
            <a:solidFill>
              <a:srgbClr val="FFE2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258517" y="942975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6060" y="164268"/>
            <a:ext cx="17595880" cy="9958463"/>
            <a:chOff x="0" y="0"/>
            <a:chExt cx="19644880" cy="11118104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644880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644880">
                  <a:moveTo>
                    <a:pt x="19644880" y="279400"/>
                  </a:moveTo>
                  <a:lnTo>
                    <a:pt x="19644880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644880" y="11118104"/>
                  </a:lnTo>
                  <a:lnTo>
                    <a:pt x="19644880" y="279400"/>
                  </a:lnTo>
                  <a:close/>
                  <a:moveTo>
                    <a:pt x="19566141" y="279400"/>
                  </a:moveTo>
                  <a:lnTo>
                    <a:pt x="19566141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566141" y="78740"/>
                  </a:lnTo>
                  <a:lnTo>
                    <a:pt x="1956614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52068" y="2491502"/>
            <a:ext cx="6851687" cy="6442697"/>
            <a:chOff x="0" y="0"/>
            <a:chExt cx="1804560" cy="1696842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804560" cy="1696842"/>
            </a:xfrm>
            <a:custGeom>
              <a:avLst/>
              <a:gdLst/>
              <a:ahLst/>
              <a:cxnLst/>
              <a:rect r="r" b="b" t="t" l="l"/>
              <a:pathLst>
                <a:path h="1696842" w="1804560">
                  <a:moveTo>
                    <a:pt x="0" y="0"/>
                  </a:moveTo>
                  <a:lnTo>
                    <a:pt x="1804560" y="0"/>
                  </a:lnTo>
                  <a:lnTo>
                    <a:pt x="1804560" y="1696842"/>
                  </a:lnTo>
                  <a:lnTo>
                    <a:pt x="0" y="1696842"/>
                  </a:lnTo>
                  <a:close/>
                </a:path>
              </a:pathLst>
            </a:custGeom>
            <a:solidFill>
              <a:srgbClr val="F4F0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7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7640" y="5647613"/>
            <a:ext cx="2798315" cy="26793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75407" y="5657662"/>
            <a:ext cx="2730780" cy="266933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418258" y="2436314"/>
            <a:ext cx="6851687" cy="6442697"/>
            <a:chOff x="0" y="0"/>
            <a:chExt cx="1804560" cy="1696842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1804560" cy="1696842"/>
            </a:xfrm>
            <a:custGeom>
              <a:avLst/>
              <a:gdLst/>
              <a:ahLst/>
              <a:cxnLst/>
              <a:rect r="r" b="b" t="t" l="l"/>
              <a:pathLst>
                <a:path h="1696842" w="1804560">
                  <a:moveTo>
                    <a:pt x="0" y="0"/>
                  </a:moveTo>
                  <a:lnTo>
                    <a:pt x="1804560" y="0"/>
                  </a:lnTo>
                  <a:lnTo>
                    <a:pt x="1804560" y="1696842"/>
                  </a:lnTo>
                  <a:lnTo>
                    <a:pt x="0" y="1696842"/>
                  </a:lnTo>
                  <a:close/>
                </a:path>
              </a:pathLst>
            </a:custGeom>
            <a:solidFill>
              <a:srgbClr val="F4F0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7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8711" y="5667711"/>
            <a:ext cx="2730780" cy="266933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47203" y="59493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Impact and Metrics to Track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3030" y="2889679"/>
            <a:ext cx="7769762" cy="192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2"/>
              </a:lnSpc>
            </a:pPr>
            <a:r>
              <a:rPr lang="en-US" sz="5523">
                <a:solidFill>
                  <a:srgbClr val="C43C1E"/>
                </a:solidFill>
                <a:latin typeface="Cardo"/>
              </a:rPr>
              <a:t>Session Length</a:t>
            </a:r>
          </a:p>
          <a:p>
            <a:pPr algn="ctr">
              <a:lnSpc>
                <a:spcPts val="7732"/>
              </a:lnSpc>
            </a:pPr>
            <a:r>
              <a:rPr lang="en-US" sz="5523">
                <a:solidFill>
                  <a:srgbClr val="C43C1E"/>
                </a:solidFill>
                <a:latin typeface="Cardo"/>
              </a:rPr>
              <a:t>Feature Usage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114" y="8698475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Engagement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7304" y="8711077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Retention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55916" y="2750664"/>
            <a:ext cx="7769762" cy="192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2"/>
              </a:lnSpc>
            </a:pPr>
            <a:r>
              <a:rPr lang="en-US" sz="5523">
                <a:solidFill>
                  <a:srgbClr val="C43C1E"/>
                </a:solidFill>
                <a:latin typeface="Cardo"/>
              </a:rPr>
              <a:t>Churn Rate</a:t>
            </a:r>
          </a:p>
          <a:p>
            <a:pPr algn="ctr">
              <a:lnSpc>
                <a:spcPts val="7732"/>
              </a:lnSpc>
            </a:pPr>
            <a:r>
              <a:rPr lang="en-US" sz="5523">
                <a:solidFill>
                  <a:srgbClr val="C43C1E"/>
                </a:solidFill>
                <a:latin typeface="Cardo"/>
              </a:rPr>
              <a:t>Customer Life Time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110" y="164268"/>
            <a:ext cx="17721911" cy="9958463"/>
            <a:chOff x="0" y="0"/>
            <a:chExt cx="19785587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785586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785586">
                  <a:moveTo>
                    <a:pt x="19785586" y="279400"/>
                  </a:moveTo>
                  <a:lnTo>
                    <a:pt x="19785586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785586" y="11118104"/>
                  </a:lnTo>
                  <a:lnTo>
                    <a:pt x="19785586" y="279400"/>
                  </a:lnTo>
                  <a:close/>
                  <a:moveTo>
                    <a:pt x="19706847" y="279400"/>
                  </a:moveTo>
                  <a:lnTo>
                    <a:pt x="19706847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706847" y="78740"/>
                  </a:lnTo>
                  <a:lnTo>
                    <a:pt x="19706847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47203" y="59493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Feature Prioritisation Matrix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258517" y="942975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650483" y="9087561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C43C1E"/>
                </a:solidFill>
                <a:latin typeface="Cardo"/>
              </a:rPr>
              <a:t>Complexity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247203" y="9013212"/>
            <a:ext cx="10782281" cy="19050"/>
          </a:xfrm>
          <a:prstGeom prst="line">
            <a:avLst/>
          </a:prstGeom>
          <a:ln cap="flat" w="95250">
            <a:solidFill>
              <a:srgbClr val="C43C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5337007" y="1425070"/>
            <a:ext cx="0" cy="8390140"/>
          </a:xfrm>
          <a:prstGeom prst="line">
            <a:avLst/>
          </a:prstGeom>
          <a:ln cap="flat" w="95250">
            <a:solidFill>
              <a:srgbClr val="C43C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-5400000">
            <a:off x="3608062" y="4862227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C43C1E"/>
                </a:solidFill>
                <a:latin typeface="Cardo"/>
              </a:rPr>
              <a:t>Importance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6060" y="6345086"/>
            <a:ext cx="3499045" cy="377764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0125" y="3027358"/>
            <a:ext cx="3499045" cy="377764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51259" y="6709727"/>
            <a:ext cx="2230533" cy="73404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067738" y="6785954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Count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5280" y="5076645"/>
            <a:ext cx="2230533" cy="73404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62175" y="4981369"/>
            <a:ext cx="2230533" cy="73404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446739" y="5057595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Discount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1855" y="5152872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Games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4747" y="2293310"/>
            <a:ext cx="2230533" cy="73404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781792" y="2464813"/>
            <a:ext cx="258274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Be You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110" y="164268"/>
            <a:ext cx="17721911" cy="9958463"/>
            <a:chOff x="0" y="0"/>
            <a:chExt cx="19785587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785586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785586">
                  <a:moveTo>
                    <a:pt x="19785586" y="279400"/>
                  </a:moveTo>
                  <a:lnTo>
                    <a:pt x="19785586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785586" y="11118104"/>
                  </a:lnTo>
                  <a:lnTo>
                    <a:pt x="19785586" y="279400"/>
                  </a:lnTo>
                  <a:close/>
                  <a:moveTo>
                    <a:pt x="19706847" y="279400"/>
                  </a:moveTo>
                  <a:lnTo>
                    <a:pt x="19706847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706847" y="78740"/>
                  </a:lnTo>
                  <a:lnTo>
                    <a:pt x="19706847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980632" y="130196"/>
            <a:ext cx="8074514" cy="99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sz="5840">
                <a:solidFill>
                  <a:srgbClr val="763C00"/>
                </a:solidFill>
                <a:latin typeface="Cardo"/>
              </a:rPr>
              <a:t>Roadmap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190695" y="1047750"/>
            <a:ext cx="113081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33085" y="3856065"/>
            <a:ext cx="11915741" cy="32617"/>
          </a:xfrm>
          <a:prstGeom prst="line">
            <a:avLst/>
          </a:prstGeom>
          <a:ln cap="flat" w="66675">
            <a:solidFill>
              <a:srgbClr val="FEC62C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540352" y="3437658"/>
            <a:ext cx="902048" cy="9020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61996" y="3405041"/>
            <a:ext cx="902048" cy="9020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42451" y="3405041"/>
            <a:ext cx="902048" cy="90204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22906" y="3437658"/>
            <a:ext cx="902048" cy="90204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603361" y="3405041"/>
            <a:ext cx="902048" cy="90204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283816" y="3404130"/>
            <a:ext cx="902048" cy="90204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964271" y="3404130"/>
            <a:ext cx="902048" cy="90204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305460" y="3404130"/>
            <a:ext cx="902048" cy="90204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85915" y="3437658"/>
            <a:ext cx="902048" cy="90204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85415" y="3666830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07059" y="3666830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85965" y="3683138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67969" y="3666830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748424" y="3689085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28879" y="3683138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09334" y="3666830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2010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50523" y="3666830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2020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30978" y="3683138"/>
            <a:ext cx="611922" cy="39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454" spc="-61">
                <a:solidFill>
                  <a:srgbClr val="A51C06"/>
                </a:solidFill>
                <a:latin typeface="Cardo Bold"/>
              </a:rPr>
              <a:t>2020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2004423" y="2631144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4721793" y="2631144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7373930" y="2631144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9999973" y="2631144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3428342" y="4306178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6067432" y="4306178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8706522" y="4339706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2789208" y="4339706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1449986" y="2631144"/>
            <a:ext cx="0" cy="806514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 flipV="true">
            <a:off x="11449986" y="2644191"/>
            <a:ext cx="806514" cy="0"/>
          </a:xfrm>
          <a:prstGeom prst="line">
            <a:avLst/>
          </a:prstGeom>
          <a:ln cap="flat" w="19050">
            <a:solidFill>
              <a:srgbClr val="E1B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3" id="53"/>
          <p:cNvSpPr txBox="true"/>
          <p:nvPr/>
        </p:nvSpPr>
        <p:spPr>
          <a:xfrm rot="0">
            <a:off x="1286850" y="1939946"/>
            <a:ext cx="1480443" cy="7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Badoo App</a:t>
            </a:r>
          </a:p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founded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948955" y="1939946"/>
            <a:ext cx="1480443" cy="7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Bumble App</a:t>
            </a:r>
          </a:p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founded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20662" y="1891499"/>
            <a:ext cx="1480443" cy="8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Bumble App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started to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monetize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246705" y="1939946"/>
            <a:ext cx="1480443" cy="7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Bumble Bizz</a:t>
            </a:r>
          </a:p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launched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675074" y="5040320"/>
            <a:ext cx="1480443" cy="7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Became profitable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314163" y="5103167"/>
            <a:ext cx="1480443" cy="71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Bumble BFF</a:t>
            </a:r>
          </a:p>
          <a:p>
            <a:pPr algn="ctr">
              <a:lnSpc>
                <a:spcPts val="2879"/>
              </a:lnSpc>
            </a:pPr>
            <a:r>
              <a:rPr lang="en-US" sz="2249" spc="-56">
                <a:solidFill>
                  <a:srgbClr val="A51C06"/>
                </a:solidFill>
                <a:latin typeface="Cardo"/>
              </a:rPr>
              <a:t>launched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966300" y="5103167"/>
            <a:ext cx="1480443" cy="8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Video chat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functionality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introduced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016262" y="5103167"/>
            <a:ext cx="1480443" cy="8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Company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rebranded</a:t>
            </a:r>
          </a:p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as Bumble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276041" y="1820185"/>
            <a:ext cx="2408888" cy="81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701" spc="-42">
                <a:solidFill>
                  <a:srgbClr val="A51C06"/>
                </a:solidFill>
                <a:latin typeface="Cardo"/>
              </a:rPr>
              <a:t>Blackstone acquisition closed and Whitney appointed company CEO</a:t>
            </a:r>
          </a:p>
        </p:txBody>
      </p:sp>
      <p:sp>
        <p:nvSpPr>
          <p:cNvPr name="AutoShape 62" id="62"/>
          <p:cNvSpPr/>
          <p:nvPr/>
        </p:nvSpPr>
        <p:spPr>
          <a:xfrm>
            <a:off x="4984137" y="7590969"/>
            <a:ext cx="9996096" cy="0"/>
          </a:xfrm>
          <a:prstGeom prst="line">
            <a:avLst/>
          </a:prstGeom>
          <a:ln cap="flat" w="114300">
            <a:solidFill>
              <a:srgbClr val="FEC62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3" id="63"/>
          <p:cNvGrpSpPr/>
          <p:nvPr/>
        </p:nvGrpSpPr>
        <p:grpSpPr>
          <a:xfrm rot="0">
            <a:off x="4750754" y="6739940"/>
            <a:ext cx="1604085" cy="1604085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4984137" y="7332700"/>
            <a:ext cx="1346124" cy="49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8"/>
              </a:lnSpc>
            </a:pPr>
            <a:r>
              <a:rPr lang="en-US" sz="3147" spc="-78">
                <a:solidFill>
                  <a:srgbClr val="A51C06"/>
                </a:solidFill>
                <a:latin typeface="Cardo Bold"/>
              </a:rPr>
              <a:t>Apr'23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9450377" y="6739940"/>
            <a:ext cx="1604085" cy="1604085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391605" y="6726978"/>
            <a:ext cx="1604085" cy="1604085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9625759" y="7306671"/>
            <a:ext cx="1346124" cy="49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8"/>
              </a:lnSpc>
            </a:pPr>
            <a:r>
              <a:rPr lang="en-US" sz="3147" spc="-78">
                <a:solidFill>
                  <a:srgbClr val="A51C06"/>
                </a:solidFill>
                <a:latin typeface="Cardo Bold"/>
              </a:rPr>
              <a:t>May'23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634110" y="7332700"/>
            <a:ext cx="1346124" cy="49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8"/>
              </a:lnSpc>
            </a:pPr>
            <a:r>
              <a:rPr lang="en-US" sz="3147" spc="-78">
                <a:solidFill>
                  <a:srgbClr val="A51C06"/>
                </a:solidFill>
                <a:latin typeface="Cardo Bold"/>
              </a:rPr>
              <a:t>Jun'23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410582" y="8525000"/>
            <a:ext cx="4014458" cy="136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66" indent="-431783" lvl="1">
              <a:lnSpc>
                <a:spcPts val="5119"/>
              </a:lnSpc>
              <a:buFont typeface="Arial"/>
              <a:buChar char="•"/>
            </a:pPr>
            <a:r>
              <a:rPr lang="en-US" sz="3999" spc="-99">
                <a:solidFill>
                  <a:srgbClr val="A51C06"/>
                </a:solidFill>
                <a:latin typeface="Cardo"/>
              </a:rPr>
              <a:t>Be You</a:t>
            </a:r>
          </a:p>
          <a:p>
            <a:pPr algn="ctr" marL="863566" indent="-431783" lvl="1">
              <a:lnSpc>
                <a:spcPts val="5119"/>
              </a:lnSpc>
              <a:buFont typeface="Arial"/>
              <a:buChar char="•"/>
            </a:pPr>
            <a:r>
              <a:rPr lang="en-US" sz="3999" spc="-99">
                <a:solidFill>
                  <a:srgbClr val="A51C06"/>
                </a:solidFill>
                <a:latin typeface="Cardo"/>
              </a:rPr>
              <a:t>Swipe counter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731155" y="8488912"/>
            <a:ext cx="2632627" cy="6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66" indent="-431783" lvl="1">
              <a:lnSpc>
                <a:spcPts val="5119"/>
              </a:lnSpc>
              <a:buFont typeface="Arial"/>
              <a:buChar char="•"/>
            </a:pPr>
            <a:r>
              <a:rPr lang="en-US" sz="3999" spc="-99">
                <a:solidFill>
                  <a:srgbClr val="A51C06"/>
                </a:solidFill>
                <a:latin typeface="Cardo"/>
              </a:rPr>
              <a:t>Games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668528" y="8482911"/>
            <a:ext cx="2814376" cy="6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66" indent="-431783" lvl="1">
              <a:lnSpc>
                <a:spcPts val="5119"/>
              </a:lnSpc>
              <a:buFont typeface="Arial"/>
              <a:buChar char="•"/>
            </a:pPr>
            <a:r>
              <a:rPr lang="en-US" sz="3999" spc="-99">
                <a:solidFill>
                  <a:srgbClr val="A51C06"/>
                </a:solidFill>
                <a:latin typeface="Cardo"/>
              </a:rPr>
              <a:t>Discount</a:t>
            </a:r>
          </a:p>
        </p:txBody>
      </p:sp>
      <p:pic>
        <p:nvPicPr>
          <p:cNvPr name="Picture 78" id="7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rcRect l="0" t="4207" r="0" b="4207"/>
          <a:stretch>
            <a:fillRect/>
          </a:stretch>
        </p:blipFill>
        <p:spPr>
          <a:xfrm flipH="false" flipV="false" rot="0">
            <a:off x="365110" y="226860"/>
            <a:ext cx="17721911" cy="37127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65110" y="154743"/>
            <a:ext cx="17721911" cy="9958463"/>
            <a:chOff x="0" y="0"/>
            <a:chExt cx="19785587" cy="1111810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9785586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785586">
                  <a:moveTo>
                    <a:pt x="19785586" y="279400"/>
                  </a:moveTo>
                  <a:lnTo>
                    <a:pt x="19785586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785586" y="11118104"/>
                  </a:lnTo>
                  <a:lnTo>
                    <a:pt x="19785586" y="279400"/>
                  </a:lnTo>
                  <a:close/>
                  <a:moveTo>
                    <a:pt x="19706847" y="279400"/>
                  </a:moveTo>
                  <a:lnTo>
                    <a:pt x="19706847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706847" y="78740"/>
                  </a:lnTo>
                  <a:lnTo>
                    <a:pt x="19706847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4446">
            <a:off x="4349821" y="1609112"/>
            <a:ext cx="3610737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53478" y="2710708"/>
            <a:ext cx="6503015" cy="221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28"/>
              </a:lnSpc>
            </a:pPr>
            <a:r>
              <a:rPr lang="en-US" sz="12877">
                <a:solidFill>
                  <a:srgbClr val="000000"/>
                </a:solidFill>
                <a:latin typeface="Cardo"/>
              </a:rPr>
              <a:t>Thanks!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8521" y="5860069"/>
            <a:ext cx="8535088" cy="81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607">
                <a:solidFill>
                  <a:srgbClr val="000000"/>
                </a:solidFill>
                <a:latin typeface="Canva Sans 2"/>
              </a:rPr>
              <a:t>Do you have any questions?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772012">
            <a:off x="10451125" y="4793130"/>
            <a:ext cx="361073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8498" y="164268"/>
            <a:ext cx="17822736" cy="9958463"/>
            <a:chOff x="0" y="0"/>
            <a:chExt cx="19898152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898151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898151">
                  <a:moveTo>
                    <a:pt x="19898151" y="279400"/>
                  </a:moveTo>
                  <a:lnTo>
                    <a:pt x="19898151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898151" y="11118104"/>
                  </a:lnTo>
                  <a:lnTo>
                    <a:pt x="19898151" y="279400"/>
                  </a:lnTo>
                  <a:close/>
                  <a:moveTo>
                    <a:pt x="19819412" y="279400"/>
                  </a:moveTo>
                  <a:lnTo>
                    <a:pt x="19819412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819412" y="78740"/>
                  </a:lnTo>
                  <a:lnTo>
                    <a:pt x="19819412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01455" y="3268057"/>
            <a:ext cx="1875443" cy="18754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01455" y="6239335"/>
            <a:ext cx="1875443" cy="18754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77116" y="3638062"/>
            <a:ext cx="1324121" cy="11354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94727" y="6763803"/>
            <a:ext cx="1288900" cy="8265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68319" y="454708"/>
            <a:ext cx="7751362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Mission and vision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flipV="true">
            <a:off x="3177857" y="1372122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758803" y="2819922"/>
            <a:ext cx="3381095" cy="9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5">
                <a:solidFill>
                  <a:srgbClr val="763C00"/>
                </a:solidFill>
                <a:latin typeface="Cardo"/>
              </a:rPr>
              <a:t>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58803" y="5791200"/>
            <a:ext cx="3381095" cy="9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5">
                <a:solidFill>
                  <a:srgbClr val="763C00"/>
                </a:solidFill>
                <a:latin typeface="Cardo"/>
              </a:rPr>
              <a:t>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8803" y="4009419"/>
            <a:ext cx="10035469" cy="147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1"/>
              </a:lnSpc>
            </a:pPr>
            <a:r>
              <a:rPr lang="en-US" sz="2836" spc="127">
                <a:solidFill>
                  <a:srgbClr val="763C00"/>
                </a:solidFill>
                <a:latin typeface="Didact Gothic Bold"/>
              </a:rPr>
              <a:t>Our mission is to empower people by providing a platform that enables </a:t>
            </a:r>
            <a:r>
              <a:rPr lang="en-US" sz="2836" spc="127" u="sng">
                <a:solidFill>
                  <a:srgbClr val="763C00"/>
                </a:solidFill>
                <a:latin typeface="Didact Gothic"/>
              </a:rPr>
              <a:t>authentic &amp; engaging</a:t>
            </a:r>
            <a:r>
              <a:rPr lang="en-US" sz="2836" spc="127">
                <a:solidFill>
                  <a:srgbClr val="763C00"/>
                </a:solidFill>
                <a:latin typeface="Didact Gothic Bold"/>
              </a:rPr>
              <a:t> connections in love, life, and work.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58803" y="7119907"/>
            <a:ext cx="10035469" cy="147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1"/>
              </a:lnSpc>
            </a:pPr>
            <a:r>
              <a:rPr lang="en-US" sz="2836" spc="127">
                <a:solidFill>
                  <a:srgbClr val="763C00"/>
                </a:solidFill>
                <a:latin typeface="Didact Gothic"/>
              </a:rPr>
              <a:t>Our vision is to foster a world where individuals can form </a:t>
            </a:r>
            <a:r>
              <a:rPr lang="en-US" sz="2836" spc="127" u="sng">
                <a:solidFill>
                  <a:srgbClr val="763C00"/>
                </a:solidFill>
                <a:latin typeface="Didact Gothic"/>
              </a:rPr>
              <a:t>authentic, inclusive, and empowering</a:t>
            </a:r>
            <a:r>
              <a:rPr lang="en-US" sz="2836" spc="127">
                <a:solidFill>
                  <a:srgbClr val="763C00"/>
                </a:solidFill>
                <a:latin typeface="Didact Gothic"/>
              </a:rPr>
              <a:t> connections in all aspects of life.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64854" y="1779388"/>
            <a:ext cx="2003755" cy="208182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0093" y="1779388"/>
            <a:ext cx="2003755" cy="208182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90134" y="1785110"/>
            <a:ext cx="447932" cy="54869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47072" y="1610748"/>
            <a:ext cx="443062" cy="33728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31766" y="1596529"/>
            <a:ext cx="473673" cy="37716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89507" y="2762427"/>
            <a:ext cx="445015" cy="21027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204269" y="2724327"/>
            <a:ext cx="424064" cy="200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258517" y="1839603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179" t="0" r="1179" b="0"/>
          <a:stretch>
            <a:fillRect/>
          </a:stretch>
        </p:blipFill>
        <p:spPr>
          <a:xfrm flipH="false" flipV="false" rot="0">
            <a:off x="6484724" y="1858653"/>
            <a:ext cx="6174676" cy="84283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82172" y="310363"/>
            <a:ext cx="8979779" cy="136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1"/>
              </a:lnSpc>
            </a:pPr>
            <a:r>
              <a:rPr lang="en-US" sz="8595" spc="-214">
                <a:solidFill>
                  <a:srgbClr val="C43C1E"/>
                </a:solidFill>
                <a:latin typeface="Cardo"/>
              </a:rPr>
              <a:t>Problem Statement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5648" y="164268"/>
            <a:ext cx="17822736" cy="9958463"/>
            <a:chOff x="0" y="0"/>
            <a:chExt cx="19898152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898151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898151">
                  <a:moveTo>
                    <a:pt x="19898151" y="279400"/>
                  </a:moveTo>
                  <a:lnTo>
                    <a:pt x="19898151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898151" y="11118104"/>
                  </a:lnTo>
                  <a:lnTo>
                    <a:pt x="19898151" y="279400"/>
                  </a:lnTo>
                  <a:close/>
                  <a:moveTo>
                    <a:pt x="19819412" y="279400"/>
                  </a:moveTo>
                  <a:lnTo>
                    <a:pt x="19819412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819412" y="78740"/>
                  </a:lnTo>
                  <a:lnTo>
                    <a:pt x="19819412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89142" y="88068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Problem Statements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119502" y="1072158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3992" t="0" r="0" b="0"/>
          <a:stretch>
            <a:fillRect/>
          </a:stretch>
        </p:blipFill>
        <p:spPr>
          <a:xfrm flipH="false" flipV="false" rot="0">
            <a:off x="2245917" y="3134387"/>
            <a:ext cx="4466197" cy="28487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598" t="1650" r="0" b="0"/>
          <a:stretch>
            <a:fillRect/>
          </a:stretch>
        </p:blipFill>
        <p:spPr>
          <a:xfrm flipH="false" flipV="false" rot="0">
            <a:off x="11127312" y="6859594"/>
            <a:ext cx="4473401" cy="284509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89383" y="5404627"/>
            <a:ext cx="930446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63C00"/>
                </a:solidFill>
                <a:latin typeface="Cardo"/>
              </a:rPr>
              <a:t>Q2.Would you like to have a free </a:t>
            </a:r>
            <a:r>
              <a:rPr lang="en-US" sz="3200" u="sng">
                <a:solidFill>
                  <a:srgbClr val="763C00"/>
                </a:solidFill>
                <a:latin typeface="Cardo Bold"/>
              </a:rPr>
              <a:t>swipe counter</a:t>
            </a:r>
            <a:r>
              <a:rPr lang="en-US" sz="3200">
                <a:solidFill>
                  <a:srgbClr val="763C00"/>
                </a:solidFill>
                <a:latin typeface="Cardo"/>
              </a:rPr>
              <a:t> to track your swipes for the day?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9114" y="4114768"/>
            <a:ext cx="800435" cy="35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139">
                <a:solidFill>
                  <a:srgbClr val="FFFFFF"/>
                </a:solidFill>
                <a:latin typeface="Cardo"/>
              </a:rPr>
              <a:t>20%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21544" y="8557817"/>
            <a:ext cx="842468" cy="38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251">
                <a:solidFill>
                  <a:srgbClr val="FFFFFF"/>
                </a:solidFill>
                <a:latin typeface="Cardo"/>
              </a:rPr>
              <a:t>65%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31075" y="4709890"/>
            <a:ext cx="947941" cy="416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ardo"/>
              </a:rPr>
              <a:t>70%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8804" y="3441876"/>
            <a:ext cx="821489" cy="37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195">
                <a:solidFill>
                  <a:srgbClr val="FFFFFF"/>
                </a:solidFill>
                <a:latin typeface="Cardo"/>
              </a:rPr>
              <a:t>10%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61044" y="7942613"/>
            <a:ext cx="863707" cy="3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>
                <a:solidFill>
                  <a:srgbClr val="FFFFFF"/>
                </a:solidFill>
                <a:latin typeface="Cardo"/>
              </a:rPr>
              <a:t>22%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05121" y="7269898"/>
            <a:ext cx="835338" cy="37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2232">
                <a:solidFill>
                  <a:srgbClr val="FFFFFF"/>
                </a:solidFill>
                <a:latin typeface="Cardo"/>
              </a:rPr>
              <a:t>13%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711870"/>
            <a:ext cx="930446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63C00"/>
                </a:solidFill>
                <a:latin typeface="Cardo"/>
              </a:rPr>
              <a:t>Q1. Do you feel </a:t>
            </a:r>
            <a:r>
              <a:rPr lang="en-US" sz="3200" u="sng">
                <a:solidFill>
                  <a:srgbClr val="763C00"/>
                </a:solidFill>
                <a:latin typeface="Cardo Bold"/>
              </a:rPr>
              <a:t>nervous</a:t>
            </a:r>
            <a:r>
              <a:rPr lang="en-US" sz="3200" u="sng">
                <a:solidFill>
                  <a:srgbClr val="763C00"/>
                </a:solidFill>
                <a:latin typeface="Cardo"/>
              </a:rPr>
              <a:t> </a:t>
            </a:r>
            <a:r>
              <a:rPr lang="en-US" sz="3200">
                <a:solidFill>
                  <a:srgbClr val="763C00"/>
                </a:solidFill>
                <a:latin typeface="Cardo"/>
              </a:rPr>
              <a:t>about how your new match might be in real life?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5648" y="164268"/>
            <a:ext cx="17822736" cy="9958463"/>
            <a:chOff x="0" y="0"/>
            <a:chExt cx="19898152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898151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898151">
                  <a:moveTo>
                    <a:pt x="19898151" y="279400"/>
                  </a:moveTo>
                  <a:lnTo>
                    <a:pt x="19898151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898151" y="11118104"/>
                  </a:lnTo>
                  <a:lnTo>
                    <a:pt x="19898151" y="279400"/>
                  </a:lnTo>
                  <a:close/>
                  <a:moveTo>
                    <a:pt x="19819412" y="279400"/>
                  </a:moveTo>
                  <a:lnTo>
                    <a:pt x="19819412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819412" y="78740"/>
                  </a:lnTo>
                  <a:lnTo>
                    <a:pt x="19819412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89142" y="97593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Problem Statements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119502" y="1072158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45031" y="6087318"/>
            <a:ext cx="5637841" cy="38786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28723" y="2799530"/>
            <a:ext cx="4518102" cy="32877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076460" y="5298280"/>
            <a:ext cx="1277498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63C00"/>
                </a:solidFill>
                <a:latin typeface="Cardo"/>
              </a:rPr>
              <a:t>Q4. What additional features would you like to have in Bumble?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648" y="1550984"/>
            <a:ext cx="930446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63C00"/>
                </a:solidFill>
                <a:latin typeface="Cardo"/>
              </a:rPr>
              <a:t>Q3. Why do you shift to other platforms after matching on Bumble?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010" y="157153"/>
            <a:ext cx="17595880" cy="9958463"/>
            <a:chOff x="0" y="0"/>
            <a:chExt cx="19644880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644880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644880">
                  <a:moveTo>
                    <a:pt x="19644880" y="279400"/>
                  </a:moveTo>
                  <a:lnTo>
                    <a:pt x="19644880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644880" y="11118104"/>
                  </a:lnTo>
                  <a:lnTo>
                    <a:pt x="19644880" y="279400"/>
                  </a:lnTo>
                  <a:close/>
                  <a:moveTo>
                    <a:pt x="19566141" y="279400"/>
                  </a:moveTo>
                  <a:lnTo>
                    <a:pt x="19566141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566141" y="78740"/>
                  </a:lnTo>
                  <a:lnTo>
                    <a:pt x="1956614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89142" y="89328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Features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38965"/>
            <a:ext cx="1672465" cy="167246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07767" y="3473444"/>
            <a:ext cx="1672465" cy="16724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5492892"/>
            <a:ext cx="1672465" cy="16724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07767" y="7408909"/>
            <a:ext cx="1672465" cy="1672465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3140760" y="102870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92253" y="5797015"/>
            <a:ext cx="1221167" cy="122116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7908" y="7965978"/>
            <a:ext cx="1215976" cy="96822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71638" y="3620620"/>
            <a:ext cx="1368692" cy="128905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87028" y="7556084"/>
            <a:ext cx="517735" cy="36393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92819" y="1613731"/>
            <a:ext cx="786470" cy="149803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34353" y="1706613"/>
            <a:ext cx="2261159" cy="15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9"/>
              </a:lnSpc>
            </a:pPr>
            <a:r>
              <a:rPr lang="en-US" sz="9049">
                <a:solidFill>
                  <a:srgbClr val="763C00"/>
                </a:solidFill>
                <a:latin typeface="Cardo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95664" y="3449170"/>
            <a:ext cx="2261159" cy="15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9"/>
              </a:lnSpc>
            </a:pPr>
            <a:r>
              <a:rPr lang="en-US" sz="9049">
                <a:solidFill>
                  <a:srgbClr val="763C00"/>
                </a:solidFill>
                <a:latin typeface="Cardo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353" y="5468617"/>
            <a:ext cx="2261159" cy="15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9"/>
              </a:lnSpc>
            </a:pPr>
            <a:r>
              <a:rPr lang="en-US" sz="9049">
                <a:solidFill>
                  <a:srgbClr val="763C00"/>
                </a:solidFill>
                <a:latin typeface="Cardo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3420" y="7384634"/>
            <a:ext cx="2261159" cy="15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9"/>
              </a:lnSpc>
            </a:pPr>
            <a:r>
              <a:rPr lang="en-US" sz="9049">
                <a:solidFill>
                  <a:srgbClr val="763C00"/>
                </a:solidFill>
                <a:latin typeface="Cardo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56823" y="4040391"/>
            <a:ext cx="418108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0"/>
              </a:lnSpc>
            </a:pPr>
            <a:r>
              <a:rPr lang="en-US" sz="2818" spc="450">
                <a:solidFill>
                  <a:srgbClr val="763C00"/>
                </a:solidFill>
                <a:latin typeface="Didact Gothic"/>
              </a:rPr>
              <a:t>Swipe Counter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5512" y="2296075"/>
            <a:ext cx="1331289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0"/>
              </a:lnSpc>
            </a:pPr>
            <a:r>
              <a:rPr lang="en-US" sz="2818" spc="450">
                <a:solidFill>
                  <a:srgbClr val="763C00"/>
                </a:solidFill>
                <a:latin typeface="Didact Gothic"/>
              </a:rPr>
              <a:t>BeYou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6823" y="7966020"/>
            <a:ext cx="418108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0"/>
              </a:lnSpc>
            </a:pPr>
            <a:r>
              <a:rPr lang="en-US" sz="2818" spc="450">
                <a:solidFill>
                  <a:srgbClr val="763C00"/>
                </a:solidFill>
                <a:latin typeface="Didact Gothic"/>
              </a:rPr>
              <a:t>Interactive Games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95512" y="6050003"/>
            <a:ext cx="418108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0"/>
              </a:lnSpc>
            </a:pPr>
            <a:r>
              <a:rPr lang="en-US" sz="2818" spc="450">
                <a:solidFill>
                  <a:srgbClr val="763C00"/>
                </a:solidFill>
                <a:latin typeface="Didact Gothic"/>
              </a:rPr>
              <a:t>Bumble Discounts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853">
            <a:off x="9049522" y="1733658"/>
            <a:ext cx="2969083" cy="97709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46060" y="164268"/>
            <a:ext cx="17595880" cy="9958463"/>
            <a:chOff x="0" y="0"/>
            <a:chExt cx="19644880" cy="11118104"/>
          </a:xfrm>
        </p:grpSpPr>
        <p:sp>
          <p:nvSpPr>
            <p:cNvPr name="Freeform 4" id="4">
              <a:hlinkClick r:id="rId4" tooltip="https://docs.google.com/forms/d/1o7bDMDKkMmvS4tVFKGEt5aEQ-T6FGgtNg7gcw6LK9Nw/edit"/>
            </p:cNvPr>
            <p:cNvSpPr/>
            <p:nvPr/>
          </p:nvSpPr>
          <p:spPr>
            <a:xfrm flipH="false" flipV="false">
              <a:off x="0" y="0"/>
              <a:ext cx="19644880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644880">
                  <a:moveTo>
                    <a:pt x="19644880" y="279400"/>
                  </a:moveTo>
                  <a:lnTo>
                    <a:pt x="19644880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644880" y="11118104"/>
                  </a:lnTo>
                  <a:lnTo>
                    <a:pt x="19644880" y="279400"/>
                  </a:lnTo>
                  <a:close/>
                  <a:moveTo>
                    <a:pt x="19566141" y="279400"/>
                  </a:moveTo>
                  <a:lnTo>
                    <a:pt x="19566141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566141" y="78740"/>
                  </a:lnTo>
                  <a:lnTo>
                    <a:pt x="1956614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47203" y="107118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How will the new feature look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140760" y="102870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18755" y="1922265"/>
            <a:ext cx="3563107" cy="771096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042909" y="1403627"/>
            <a:ext cx="4114800" cy="822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2733" y="2346155"/>
            <a:ext cx="398027" cy="43662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40775" y="2162909"/>
            <a:ext cx="1378578" cy="7840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6702">
            <a:off x="3425839" y="1800263"/>
            <a:ext cx="3173666" cy="165509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853">
            <a:off x="6159339" y="2492718"/>
            <a:ext cx="2969083" cy="97709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/>
          <a:srcRect l="0" t="474" r="0" b="474"/>
          <a:stretch>
            <a:fillRect/>
          </a:stretch>
        </p:blipFill>
        <p:spPr>
          <a:xfrm flipH="false" flipV="false" rot="0">
            <a:off x="11570022" y="1816607"/>
            <a:ext cx="3656365" cy="81120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340804" y="1403627"/>
            <a:ext cx="4114800" cy="822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rcRect l="0" t="5613" r="0" b="48769"/>
          <a:stretch>
            <a:fillRect/>
          </a:stretch>
        </p:blipFill>
        <p:spPr>
          <a:xfrm flipH="false" flipV="false" rot="0">
            <a:off x="11946029" y="3163091"/>
            <a:ext cx="2904350" cy="235533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rcRect l="0" t="2340" r="0" b="47161"/>
          <a:stretch>
            <a:fillRect/>
          </a:stretch>
        </p:blipFill>
        <p:spPr>
          <a:xfrm flipH="false" flipV="false" rot="0">
            <a:off x="11946029" y="5518427"/>
            <a:ext cx="2904350" cy="260736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1738600" y="8679886"/>
            <a:ext cx="3319208" cy="578414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3921637" y="2335921"/>
            <a:ext cx="238321" cy="199462"/>
            <a:chOff x="0" y="0"/>
            <a:chExt cx="62768" cy="52533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62768" cy="52533"/>
            </a:xfrm>
            <a:custGeom>
              <a:avLst/>
              <a:gdLst/>
              <a:ahLst/>
              <a:cxnLst/>
              <a:rect r="r" b="b" t="t" l="l"/>
              <a:pathLst>
                <a:path h="52533" w="62768">
                  <a:moveTo>
                    <a:pt x="0" y="0"/>
                  </a:moveTo>
                  <a:lnTo>
                    <a:pt x="62768" y="0"/>
                  </a:lnTo>
                  <a:lnTo>
                    <a:pt x="62768" y="52533"/>
                  </a:lnTo>
                  <a:lnTo>
                    <a:pt x="0" y="525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7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1320" y="2355680"/>
            <a:ext cx="281374" cy="174452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844339" y="2455088"/>
            <a:ext cx="21386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Canva Sans 1 Bold"/>
              </a:rPr>
              <a:t>29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72050" y="2706579"/>
            <a:ext cx="309503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Swipe Counter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0797" y="2369233"/>
            <a:ext cx="253678" cy="1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"/>
              </a:lnSpc>
            </a:pPr>
            <a:r>
              <a:rPr lang="en-US" sz="863" spc="-21">
                <a:solidFill>
                  <a:srgbClr val="A51C06"/>
                </a:solidFill>
                <a:latin typeface="Cardo"/>
              </a:rPr>
              <a:t>You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32348" y="2050873"/>
            <a:ext cx="1378578" cy="78406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2951">
            <a:off x="10940955" y="1955234"/>
            <a:ext cx="3173666" cy="165509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644507" y="1944510"/>
            <a:ext cx="3095034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Be You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060" y="164268"/>
            <a:ext cx="17595880" cy="9958463"/>
            <a:chOff x="0" y="0"/>
            <a:chExt cx="19644880" cy="1111810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644880" cy="11118104"/>
            </a:xfrm>
            <a:custGeom>
              <a:avLst/>
              <a:gdLst/>
              <a:ahLst/>
              <a:cxnLst/>
              <a:rect r="r" b="b" t="t" l="l"/>
              <a:pathLst>
                <a:path h="11118104" w="19644880">
                  <a:moveTo>
                    <a:pt x="19644880" y="279400"/>
                  </a:moveTo>
                  <a:lnTo>
                    <a:pt x="19644880" y="0"/>
                  </a:lnTo>
                  <a:lnTo>
                    <a:pt x="0" y="0"/>
                  </a:lnTo>
                  <a:lnTo>
                    <a:pt x="0" y="11118104"/>
                  </a:lnTo>
                  <a:lnTo>
                    <a:pt x="19644880" y="11118104"/>
                  </a:lnTo>
                  <a:lnTo>
                    <a:pt x="19644880" y="279400"/>
                  </a:lnTo>
                  <a:close/>
                  <a:moveTo>
                    <a:pt x="19566141" y="279400"/>
                  </a:moveTo>
                  <a:lnTo>
                    <a:pt x="19566141" y="11039363"/>
                  </a:lnTo>
                  <a:lnTo>
                    <a:pt x="78740" y="11039363"/>
                  </a:lnTo>
                  <a:lnTo>
                    <a:pt x="78740" y="78740"/>
                  </a:lnTo>
                  <a:lnTo>
                    <a:pt x="19566141" y="78740"/>
                  </a:lnTo>
                  <a:lnTo>
                    <a:pt x="1956614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47203" y="97593"/>
            <a:ext cx="9793594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How will the new feature look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140760" y="102870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2100" y="2183699"/>
            <a:ext cx="3466218" cy="7763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7809" y="1464855"/>
            <a:ext cx="4114800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30906" y="2960083"/>
            <a:ext cx="3508606" cy="53769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567705" y="1464855"/>
            <a:ext cx="4114800" cy="822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82731" y="2085972"/>
            <a:ext cx="3484748" cy="698736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5488325" y="2183699"/>
            <a:ext cx="879154" cy="439577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EC62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9"/>
                </a:lnSpc>
              </a:pPr>
              <a:r>
                <a:rPr lang="en-US" sz="999" spc="-24">
                  <a:solidFill>
                    <a:srgbClr val="000000"/>
                  </a:solidFill>
                  <a:latin typeface="Canva Sans 1 Bold"/>
                </a:rPr>
                <a:t>Bumble Discount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853">
            <a:off x="6037595" y="6225285"/>
            <a:ext cx="3442524" cy="113290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6702">
            <a:off x="5374756" y="5586227"/>
            <a:ext cx="2457664" cy="128169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853">
            <a:off x="8965450" y="2722794"/>
            <a:ext cx="3510412" cy="115524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385135">
            <a:off x="11132556" y="1632120"/>
            <a:ext cx="4238141" cy="221022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8613" y="2011454"/>
            <a:ext cx="1378578" cy="78406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096591" y="6500939"/>
            <a:ext cx="3458142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Interactive Games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26244" y="3069387"/>
            <a:ext cx="3458142" cy="5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3584" spc="-89">
                <a:solidFill>
                  <a:srgbClr val="A51C06"/>
                </a:solidFill>
                <a:latin typeface="Cardo"/>
              </a:rPr>
              <a:t>Bumble Discounts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139" y="1443027"/>
            <a:ext cx="7817234" cy="8207071"/>
            <a:chOff x="0" y="0"/>
            <a:chExt cx="2058860" cy="21615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058860" cy="2161533"/>
            </a:xfrm>
            <a:custGeom>
              <a:avLst/>
              <a:gdLst/>
              <a:ahLst/>
              <a:cxnLst/>
              <a:rect r="r" b="b" t="t" l="l"/>
              <a:pathLst>
                <a:path h="2161533" w="2058860">
                  <a:moveTo>
                    <a:pt x="0" y="0"/>
                  </a:moveTo>
                  <a:lnTo>
                    <a:pt x="2058860" y="0"/>
                  </a:lnTo>
                  <a:lnTo>
                    <a:pt x="2058860" y="2161533"/>
                  </a:lnTo>
                  <a:lnTo>
                    <a:pt x="0" y="2161533"/>
                  </a:lnTo>
                  <a:close/>
                </a:path>
              </a:pathLst>
            </a:custGeom>
            <a:solidFill>
              <a:srgbClr val="FFE2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230" y="151870"/>
            <a:ext cx="17879539" cy="9780494"/>
            <a:chOff x="0" y="0"/>
            <a:chExt cx="19961571" cy="1091941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9961571" cy="10919410"/>
            </a:xfrm>
            <a:custGeom>
              <a:avLst/>
              <a:gdLst/>
              <a:ahLst/>
              <a:cxnLst/>
              <a:rect r="r" b="b" t="t" l="l"/>
              <a:pathLst>
                <a:path h="10919410" w="19961571">
                  <a:moveTo>
                    <a:pt x="19961571" y="279400"/>
                  </a:moveTo>
                  <a:lnTo>
                    <a:pt x="19961571" y="0"/>
                  </a:lnTo>
                  <a:lnTo>
                    <a:pt x="0" y="0"/>
                  </a:lnTo>
                  <a:lnTo>
                    <a:pt x="0" y="10919410"/>
                  </a:lnTo>
                  <a:lnTo>
                    <a:pt x="19961571" y="10919410"/>
                  </a:lnTo>
                  <a:lnTo>
                    <a:pt x="19961571" y="279400"/>
                  </a:lnTo>
                  <a:close/>
                  <a:moveTo>
                    <a:pt x="19882831" y="279400"/>
                  </a:moveTo>
                  <a:lnTo>
                    <a:pt x="19882831" y="10840670"/>
                  </a:lnTo>
                  <a:lnTo>
                    <a:pt x="78740" y="10840670"/>
                  </a:lnTo>
                  <a:lnTo>
                    <a:pt x="78740" y="78740"/>
                  </a:lnTo>
                  <a:lnTo>
                    <a:pt x="19882831" y="78740"/>
                  </a:lnTo>
                  <a:lnTo>
                    <a:pt x="19882831" y="279400"/>
                  </a:lnTo>
                  <a:close/>
                </a:path>
              </a:pathLst>
            </a:custGeom>
            <a:solidFill>
              <a:srgbClr val="FEC62C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727511" y="5259710"/>
            <a:ext cx="8156580" cy="2956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638611" y="47095"/>
            <a:ext cx="6231687" cy="9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</a:pPr>
            <a:r>
              <a:rPr lang="en-US" sz="5836">
                <a:solidFill>
                  <a:srgbClr val="763C00"/>
                </a:solidFill>
                <a:latin typeface="Cardo"/>
              </a:rPr>
              <a:t>User Persona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721133" y="1009650"/>
            <a:ext cx="11770967" cy="0"/>
          </a:xfrm>
          <a:prstGeom prst="line">
            <a:avLst/>
          </a:prstGeom>
          <a:ln cap="flat" w="38100">
            <a:solidFill>
              <a:srgbClr val="FEC6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97992" y="1443027"/>
            <a:ext cx="7817234" cy="8207071"/>
            <a:chOff x="0" y="0"/>
            <a:chExt cx="2058860" cy="2161533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058860" cy="2161533"/>
            </a:xfrm>
            <a:custGeom>
              <a:avLst/>
              <a:gdLst/>
              <a:ahLst/>
              <a:cxnLst/>
              <a:rect r="r" b="b" t="t" l="l"/>
              <a:pathLst>
                <a:path h="2161533" w="2058860">
                  <a:moveTo>
                    <a:pt x="0" y="0"/>
                  </a:moveTo>
                  <a:lnTo>
                    <a:pt x="2058860" y="0"/>
                  </a:lnTo>
                  <a:lnTo>
                    <a:pt x="2058860" y="2161533"/>
                  </a:lnTo>
                  <a:lnTo>
                    <a:pt x="0" y="2161533"/>
                  </a:lnTo>
                  <a:close/>
                </a:path>
              </a:pathLst>
            </a:custGeom>
            <a:solidFill>
              <a:srgbClr val="FFE2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0347" y="8337049"/>
            <a:ext cx="1407002" cy="184250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37307" t="10514" r="37307" b="50996"/>
          <a:stretch>
            <a:fillRect/>
          </a:stretch>
        </p:blipFill>
        <p:spPr>
          <a:xfrm flipH="false" flipV="false" rot="0">
            <a:off x="16682505" y="8934199"/>
            <a:ext cx="1622686" cy="15409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365" t="0" r="5017" b="20975"/>
          <a:stretch>
            <a:fillRect/>
          </a:stretch>
        </p:blipFill>
        <p:spPr>
          <a:xfrm flipH="false" flipV="false" rot="0">
            <a:off x="697992" y="1443027"/>
            <a:ext cx="7769471" cy="811137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27967" y="2205647"/>
            <a:ext cx="279701" cy="78890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0461" y="2260594"/>
            <a:ext cx="798833" cy="67900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10861" y="3759993"/>
            <a:ext cx="806315" cy="79898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4573" y="3856845"/>
            <a:ext cx="693298" cy="69329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4573" y="5254993"/>
            <a:ext cx="635762" cy="63576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90961" y="6595605"/>
            <a:ext cx="674012" cy="96287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29700" y="8263329"/>
            <a:ext cx="818171" cy="706695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-5278952" y="4674403"/>
            <a:ext cx="7980741" cy="107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903" indent="-355451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292" spc="-82" u="none">
                <a:solidFill>
                  <a:srgbClr val="763C00"/>
                </a:solidFill>
                <a:latin typeface="Cardo"/>
              </a:rPr>
              <a:t>Name: Anna Mathews</a:t>
            </a:r>
          </a:p>
          <a:p>
            <a:pPr algn="l" marL="710903" indent="-355451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32819" y="6557505"/>
            <a:ext cx="2937941" cy="265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4093" spc="-102">
                <a:solidFill>
                  <a:srgbClr val="56AEFF"/>
                </a:solidFill>
                <a:latin typeface="Cardo Bold"/>
              </a:rPr>
              <a:t>Hanna, 28</a:t>
            </a:r>
          </a:p>
          <a:p>
            <a:pPr algn="ctr">
              <a:lnSpc>
                <a:spcPts val="5239"/>
              </a:lnSpc>
            </a:pPr>
            <a:r>
              <a:rPr lang="en-US" sz="4093" spc="-102">
                <a:solidFill>
                  <a:srgbClr val="56AEFF"/>
                </a:solidFill>
                <a:latin typeface="Cardo Bold"/>
              </a:rPr>
              <a:t>Economics Student</a:t>
            </a:r>
          </a:p>
          <a:p>
            <a:pPr algn="ctr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293470" y="2290340"/>
            <a:ext cx="792718" cy="59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711" spc="-92">
                <a:solidFill>
                  <a:srgbClr val="000000"/>
                </a:solidFill>
                <a:latin typeface="Cardo Bold"/>
              </a:rPr>
              <a:t>5'6''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80835" y="3903830"/>
            <a:ext cx="1634252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Talkative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506" y="3903830"/>
            <a:ext cx="2938344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Partner in Crime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52756" y="2389019"/>
            <a:ext cx="3378994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Stanford University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33759" y="5359078"/>
            <a:ext cx="3444835" cy="4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111" spc="-77">
                <a:solidFill>
                  <a:srgbClr val="000000"/>
                </a:solidFill>
                <a:latin typeface="Cardo Bold"/>
              </a:rPr>
              <a:t>Gymnastics, Debate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33759" y="6636453"/>
            <a:ext cx="4768215" cy="92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7"/>
              </a:lnSpc>
            </a:pPr>
            <a:r>
              <a:rPr lang="en-US" sz="2872" spc="-71">
                <a:solidFill>
                  <a:srgbClr val="000000"/>
                </a:solidFill>
                <a:latin typeface="Cardo Bold"/>
              </a:rPr>
              <a:t>Has been misled several times </a:t>
            </a:r>
          </a:p>
          <a:p>
            <a:pPr>
              <a:lnSpc>
                <a:spcPts val="3677"/>
              </a:lnSpc>
              <a:spcBef>
                <a:spcPct val="0"/>
              </a:spcBef>
            </a:pPr>
            <a:r>
              <a:rPr lang="en-US" sz="2872" spc="-71">
                <a:solidFill>
                  <a:srgbClr val="000000"/>
                </a:solidFill>
                <a:latin typeface="Cardo Bold"/>
              </a:rPr>
              <a:t>on dating apps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0835" y="8173140"/>
            <a:ext cx="6677978" cy="85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2"/>
              </a:lnSpc>
            </a:pPr>
            <a:r>
              <a:rPr lang="en-US" sz="2689" spc="-67">
                <a:solidFill>
                  <a:srgbClr val="000000"/>
                </a:solidFill>
                <a:latin typeface="Cardo Bold"/>
              </a:rPr>
              <a:t>Wishes there was a way to know more about</a:t>
            </a:r>
          </a:p>
          <a:p>
            <a:pPr>
              <a:lnSpc>
                <a:spcPts val="3442"/>
              </a:lnSpc>
              <a:spcBef>
                <a:spcPct val="0"/>
              </a:spcBef>
            </a:pPr>
            <a:r>
              <a:rPr lang="en-US" sz="2689" spc="-67">
                <a:solidFill>
                  <a:srgbClr val="000000"/>
                </a:solidFill>
                <a:latin typeface="Cardo Bold"/>
              </a:rPr>
              <a:t> the person before going on a date.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DAFhJYMvroo</dc:identifier>
  <dcterms:modified xsi:type="dcterms:W3CDTF">2011-08-01T06:04:30Z</dcterms:modified>
  <cp:revision>1</cp:revision>
  <dc:title>MakeChanges_Bumble</dc:title>
</cp:coreProperties>
</file>